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</p:sldIdLst>
  <p:sldSz cy="5143500" cx="9144000"/>
  <p:notesSz cx="6858000" cy="9144000"/>
  <p:embeddedFontLst>
    <p:embeddedFont>
      <p:font typeface="Helvetica Neue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HelveticaNeue-regular.fntdata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font" Target="fonts/HelveticaNeue-italic.fntdata"/><Relationship Id="rId14" Type="http://schemas.openxmlformats.org/officeDocument/2006/relationships/slide" Target="slides/slide10.xml"/><Relationship Id="rId36" Type="http://schemas.openxmlformats.org/officeDocument/2006/relationships/font" Target="fonts/HelveticaNeue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HelveticaNeue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f134f6a2f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1f134f6a2f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9dd6e19d9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</p:txBody>
      </p:sp>
      <p:sp>
        <p:nvSpPr>
          <p:cNvPr id="141" name="Google Shape;141;g19dd6e19d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a055be41e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1a055be41e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a055be41e_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1a055be41e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a055be41e_0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1a055be41e_0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a055be41e_0_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1a055be41e_0_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a055be41e_0_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1a055be41e_0_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a055be41e_0_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1a055be41e_0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a055be41e_0_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1a055be41e_0_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a055be41e_0_7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Добавлена анимация “По щелчку”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a055be41e_0_7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a055be41e_0_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a055be41e_0_9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a055be41e_0_1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1a055be41e_0_1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e1a3059e_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25e1a3059e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5e1a3059e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25e1a3059e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5e1a3059e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25e1a3059e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d37cf7c7f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1d37cf7c7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d37cf7c7f_0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1d37cf7c7f_0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d37cf7c7f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1d37cf7c7f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d37cf7c7f_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1d37cf7c7f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d37cf7c7f_0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1d37cf7c7f_0_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d37cf7c7f_0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1d37cf7c7f_0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 - вертикально" showMasterSp="0" type="tx">
  <p:cSld name="TITLE_AND_BODY">
    <p:bg>
      <p:bgPr>
        <a:solidFill>
          <a:srgbClr val="222222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>
            <p:ph idx="2" type="pic"/>
          </p:nvPr>
        </p:nvSpPr>
        <p:spPr>
          <a:xfrm>
            <a:off x="1143000" y="0"/>
            <a:ext cx="2893219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4250531" y="3388816"/>
            <a:ext cx="3536157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4377405" y="1896846"/>
            <a:ext cx="3536157" cy="9510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7575660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нкты">
  <p:cSld name="Пункты">
    <p:bg>
      <p:bgPr>
        <a:solidFill>
          <a:srgbClr val="22222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1357312" y="240903"/>
            <a:ext cx="5893595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8" name="Google Shape;58;p11"/>
          <p:cNvSpPr txBox="1"/>
          <p:nvPr>
            <p:ph idx="2" type="body"/>
          </p:nvPr>
        </p:nvSpPr>
        <p:spPr>
          <a:xfrm>
            <a:off x="1357312" y="1446609"/>
            <a:ext cx="6429376" cy="3221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5279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 - 3 шт." showMasterSp="0">
  <p:cSld name="Фото - 3 шт.">
    <p:bg>
      <p:bgPr>
        <a:solidFill>
          <a:srgbClr val="22222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/>
          <p:nvPr>
            <p:ph idx="2" type="pic"/>
          </p:nvPr>
        </p:nvSpPr>
        <p:spPr>
          <a:xfrm>
            <a:off x="4572398" y="0"/>
            <a:ext cx="3429001" cy="256505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2" name="Google Shape;62;p12"/>
          <p:cNvSpPr/>
          <p:nvPr>
            <p:ph idx="3" type="pic"/>
          </p:nvPr>
        </p:nvSpPr>
        <p:spPr>
          <a:xfrm>
            <a:off x="4572000" y="2585144"/>
            <a:ext cx="3429001" cy="25650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3" name="Google Shape;63;p12"/>
          <p:cNvSpPr/>
          <p:nvPr>
            <p:ph idx="4" type="pic"/>
          </p:nvPr>
        </p:nvSpPr>
        <p:spPr>
          <a:xfrm>
            <a:off x="1143000" y="0"/>
            <a:ext cx="3411141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4" name="Google Shape;64;p12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">
  <p:cSld name="Цитата">
    <p:bg>
      <p:bgPr>
        <a:solidFill>
          <a:srgbClr val="222222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/>
          <p:nvPr/>
        </p:nvSpPr>
        <p:spPr>
          <a:xfrm>
            <a:off x="1390798" y="1245691"/>
            <a:ext cx="6362304" cy="2757488"/>
          </a:xfrm>
          <a:custGeom>
            <a:rect b="b" l="l" r="r" t="t"/>
            <a:pathLst>
              <a:path extrusionOk="0" h="120000" w="120000">
                <a:moveTo>
                  <a:pt x="1244" y="0"/>
                </a:moveTo>
                <a:cubicBezTo>
                  <a:pt x="555" y="0"/>
                  <a:pt x="0" y="1283"/>
                  <a:pt x="0" y="2866"/>
                </a:cubicBezTo>
                <a:lnTo>
                  <a:pt x="0" y="104388"/>
                </a:lnTo>
                <a:cubicBezTo>
                  <a:pt x="0" y="105966"/>
                  <a:pt x="555" y="107255"/>
                  <a:pt x="1244" y="107255"/>
                </a:cubicBezTo>
                <a:lnTo>
                  <a:pt x="95716" y="107255"/>
                </a:lnTo>
                <a:lnTo>
                  <a:pt x="99166" y="120000"/>
                </a:lnTo>
                <a:lnTo>
                  <a:pt x="102616" y="107255"/>
                </a:lnTo>
                <a:lnTo>
                  <a:pt x="118755" y="107255"/>
                </a:lnTo>
                <a:cubicBezTo>
                  <a:pt x="119444" y="107255"/>
                  <a:pt x="120000" y="105966"/>
                  <a:pt x="120000" y="104388"/>
                </a:cubicBezTo>
                <a:lnTo>
                  <a:pt x="120000" y="2866"/>
                </a:lnTo>
                <a:cubicBezTo>
                  <a:pt x="120000" y="1283"/>
                  <a:pt x="119444" y="0"/>
                  <a:pt x="118755" y="0"/>
                </a:cubicBezTo>
                <a:lnTo>
                  <a:pt x="12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3"/>
          <p:cNvSpPr txBox="1"/>
          <p:nvPr>
            <p:ph idx="1" type="body"/>
          </p:nvPr>
        </p:nvSpPr>
        <p:spPr>
          <a:xfrm>
            <a:off x="1611808" y="1533673"/>
            <a:ext cx="5920384" cy="13337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80"/>
              <a:buFont typeface="Avenir"/>
              <a:buNone/>
              <a:defRPr b="0" i="0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2" type="body"/>
          </p:nvPr>
        </p:nvSpPr>
        <p:spPr>
          <a:xfrm>
            <a:off x="1357312" y="4107656"/>
            <a:ext cx="6429376" cy="4980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30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3" type="body"/>
          </p:nvPr>
        </p:nvSpPr>
        <p:spPr>
          <a:xfrm>
            <a:off x="1357312" y="240903"/>
            <a:ext cx="5893595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" showMasterSp="0">
  <p:cSld name="Цитата 2">
    <p:bg>
      <p:bgPr>
        <a:solidFill>
          <a:schemeClr val="accen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250531" y="1393031"/>
            <a:ext cx="3536157" cy="190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80"/>
              <a:buFont typeface="Avenir"/>
              <a:buNone/>
              <a:defRPr b="0" i="0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3" name="Google Shape;73;p14"/>
          <p:cNvSpPr/>
          <p:nvPr>
            <p:ph idx="2" type="pic"/>
          </p:nvPr>
        </p:nvSpPr>
        <p:spPr>
          <a:xfrm>
            <a:off x="1143000" y="0"/>
            <a:ext cx="2893219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3" type="body"/>
          </p:nvPr>
        </p:nvSpPr>
        <p:spPr>
          <a:xfrm>
            <a:off x="4250531" y="4086324"/>
            <a:ext cx="3536157" cy="498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680"/>
              <a:buFont typeface="Avenir"/>
              <a:buNone/>
              <a:defRPr b="0" i="0" sz="3000" u="none" cap="none" strike="noStrike">
                <a:solidFill>
                  <a:srgbClr val="23232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" showMasterSp="0">
  <p:cSld name="Фото">
    <p:bg>
      <p:bgPr>
        <a:solidFill>
          <a:srgbClr val="222222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" showMasterSp="0">
  <p:cSld name="Пустой">
    <p:bg>
      <p:bgPr>
        <a:solidFill>
          <a:srgbClr val="222222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" showMasterSp="0">
  <p:cSld name="Пустой 2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ункты" showMasterSp="0">
  <p:cSld name="Заголовок и пункты">
    <p:bg>
      <p:bgPr>
        <a:solidFill>
          <a:srgbClr val="22222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1357312" y="810369"/>
            <a:ext cx="6429376" cy="3817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1357312" y="1446609"/>
            <a:ext cx="6429376" cy="3221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5279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>
            <a:off x="571172" y="4572010"/>
            <a:ext cx="571202" cy="571501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19" name="Google Shape;1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9826" y="4636176"/>
            <a:ext cx="413781" cy="44314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/>
          <p:nvPr/>
        </p:nvSpPr>
        <p:spPr>
          <a:xfrm>
            <a:off x="571175" y="-1"/>
            <a:ext cx="571201" cy="190202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одзаголовок" showMasterSp="0" type="title">
  <p:cSld name="TITLE">
    <p:bg>
      <p:bgPr>
        <a:solidFill>
          <a:srgbClr val="222222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oogle Shape;23;p4"/>
          <p:cNvCxnSpPr/>
          <p:nvPr/>
        </p:nvCxnSpPr>
        <p:spPr>
          <a:xfrm flipH="1" rot="10800000">
            <a:off x="1357312" y="3238362"/>
            <a:ext cx="6429376" cy="139"/>
          </a:xfrm>
          <a:prstGeom prst="straightConnector1">
            <a:avLst/>
          </a:prstGeom>
          <a:noFill/>
          <a:ln cap="flat" cmpd="sng" w="12700">
            <a:solidFill>
              <a:srgbClr val="A6AAA9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24" name="Google Shape;24;p4"/>
          <p:cNvSpPr txBox="1"/>
          <p:nvPr>
            <p:ph type="title"/>
          </p:nvPr>
        </p:nvSpPr>
        <p:spPr>
          <a:xfrm>
            <a:off x="1357312" y="3388816"/>
            <a:ext cx="6429376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1357312" y="2250281"/>
            <a:ext cx="6429376" cy="9510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7575660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 - горизонтально" showMasterSp="0">
  <p:cSld name="Фото - горизонтально">
    <p:bg>
      <p:bgPr>
        <a:solidFill>
          <a:srgbClr val="22222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cxnSp>
        <p:nvCxnSpPr>
          <p:cNvPr id="29" name="Google Shape;29;p5"/>
          <p:cNvCxnSpPr/>
          <p:nvPr>
            <p:ph idx="1" type="body"/>
          </p:nvPr>
        </p:nvCxnSpPr>
        <p:spPr>
          <a:xfrm flipH="1" rot="10800000">
            <a:off x="1357312" y="3238362"/>
            <a:ext cx="6429376" cy="139"/>
          </a:xfrm>
          <a:prstGeom prst="straightConnector1">
            <a:avLst/>
          </a:prstGeom>
          <a:noFill/>
          <a:ln cap="flat" cmpd="sng" w="12700">
            <a:solidFill>
              <a:srgbClr val="A6AAA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" name="Google Shape;30;p5"/>
          <p:cNvSpPr txBox="1"/>
          <p:nvPr>
            <p:ph type="title"/>
          </p:nvPr>
        </p:nvSpPr>
        <p:spPr>
          <a:xfrm>
            <a:off x="1357312" y="3388816"/>
            <a:ext cx="6429376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3" type="body"/>
          </p:nvPr>
        </p:nvSpPr>
        <p:spPr>
          <a:xfrm>
            <a:off x="1357312" y="2250281"/>
            <a:ext cx="6429376" cy="9510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7575660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одзаголовок" showMasterSp="0">
  <p:cSld name="Заголовок и подзаголовок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6"/>
          <p:cNvCxnSpPr/>
          <p:nvPr/>
        </p:nvCxnSpPr>
        <p:spPr>
          <a:xfrm flipH="1" rot="10800000">
            <a:off x="1357312" y="3238362"/>
            <a:ext cx="6429376" cy="139"/>
          </a:xfrm>
          <a:prstGeom prst="straightConnector1">
            <a:avLst/>
          </a:prstGeom>
          <a:noFill/>
          <a:ln cap="flat" cmpd="sng" w="12700">
            <a:solidFill>
              <a:srgbClr val="A6AAA9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5" name="Google Shape;35;p6"/>
          <p:cNvSpPr txBox="1"/>
          <p:nvPr>
            <p:ph type="title"/>
          </p:nvPr>
        </p:nvSpPr>
        <p:spPr>
          <a:xfrm>
            <a:off x="1357312" y="3388816"/>
            <a:ext cx="6429376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1357312" y="2250281"/>
            <a:ext cx="6429376" cy="9510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SzPts val="1680"/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7558478" y="221009"/>
            <a:ext cx="212578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- по центру" showMasterSp="0">
  <p:cSld name="Заголовок - по центру">
    <p:bg>
      <p:bgPr>
        <a:solidFill>
          <a:srgbClr val="22222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1357312" y="2129730"/>
            <a:ext cx="6429376" cy="23842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7575660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- вверху">
  <p:cSld name="Заголовок - вверху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idx="1" type="body"/>
          </p:nvPr>
        </p:nvSpPr>
        <p:spPr>
          <a:xfrm>
            <a:off x="1357312" y="240903"/>
            <a:ext cx="5893595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type="title"/>
          </p:nvPr>
        </p:nvSpPr>
        <p:spPr>
          <a:xfrm>
            <a:off x="1357312" y="810369"/>
            <a:ext cx="6429376" cy="3817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ункты, дополн.">
  <p:cSld name="Заголовок и пункты, дополн.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idx="1" type="body"/>
          </p:nvPr>
        </p:nvSpPr>
        <p:spPr>
          <a:xfrm>
            <a:off x="1357312" y="240903"/>
            <a:ext cx="5893595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type="title"/>
          </p:nvPr>
        </p:nvSpPr>
        <p:spPr>
          <a:xfrm>
            <a:off x="1357312" y="810369"/>
            <a:ext cx="6429376" cy="3817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1357312" y="1446609"/>
            <a:ext cx="6429376" cy="3221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5279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пункты и фото">
  <p:cSld name="Заголовок, пункты и фото">
    <p:bg>
      <p:bgPr>
        <a:solidFill>
          <a:srgbClr val="22222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1357312" y="240903"/>
            <a:ext cx="5893595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80"/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2" name="Google Shape;52;p10"/>
          <p:cNvSpPr/>
          <p:nvPr>
            <p:ph idx="2" type="pic"/>
          </p:nvPr>
        </p:nvSpPr>
        <p:spPr>
          <a:xfrm>
            <a:off x="4893468" y="810369"/>
            <a:ext cx="2893220" cy="41121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09175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09175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09175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09175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09175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09175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09175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09175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09175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type="title"/>
          </p:nvPr>
        </p:nvSpPr>
        <p:spPr>
          <a:xfrm>
            <a:off x="1357312" y="810369"/>
            <a:ext cx="3321845" cy="3817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0"/>
          <p:cNvSpPr txBox="1"/>
          <p:nvPr>
            <p:ph idx="3" type="body"/>
          </p:nvPr>
        </p:nvSpPr>
        <p:spPr>
          <a:xfrm>
            <a:off x="1357312" y="1446609"/>
            <a:ext cx="3321845" cy="3221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1944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70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21944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70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21944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70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21944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70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21944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70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6;p1"/>
          <p:cNvCxnSpPr/>
          <p:nvPr/>
        </p:nvCxnSpPr>
        <p:spPr>
          <a:xfrm flipH="1" rot="10800000">
            <a:off x="1357312" y="523737"/>
            <a:ext cx="6429376" cy="139"/>
          </a:xfrm>
          <a:prstGeom prst="straightConnector1">
            <a:avLst/>
          </a:prstGeom>
          <a:noFill/>
          <a:ln cap="flat" cmpd="sng" w="9525">
            <a:solidFill>
              <a:srgbClr val="A6AAA9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7" name="Google Shape;7;p1"/>
          <p:cNvSpPr txBox="1"/>
          <p:nvPr>
            <p:ph type="title"/>
          </p:nvPr>
        </p:nvSpPr>
        <p:spPr>
          <a:xfrm>
            <a:off x="1357312" y="810369"/>
            <a:ext cx="6429376" cy="3817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357312" y="1446609"/>
            <a:ext cx="6429376" cy="3221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5279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5279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5278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5278" lvl="3" marL="1828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5278" lvl="4" marL="22860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35278" lvl="5" marL="2743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35278" lvl="6" marL="3200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35279" lvl="7" marL="3657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35279" lvl="8" marL="41148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ts val="1680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7571537" y="227707"/>
            <a:ext cx="212577" cy="231379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rial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css3.me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www.css3maker.com" TargetMode="External"/><Relationship Id="rId4" Type="http://schemas.openxmlformats.org/officeDocument/2006/relationships/hyperlink" Target="http://www.css3maker.com" TargetMode="External"/><Relationship Id="rId9" Type="http://schemas.openxmlformats.org/officeDocument/2006/relationships/hyperlink" Target="http://tridiv.com/" TargetMode="External"/><Relationship Id="rId5" Type="http://schemas.openxmlformats.org/officeDocument/2006/relationships/hyperlink" Target="http://www.css3maker.com" TargetMode="External"/><Relationship Id="rId6" Type="http://schemas.openxmlformats.org/officeDocument/2006/relationships/hyperlink" Target="http://webcodetools.com" TargetMode="External"/><Relationship Id="rId7" Type="http://schemas.openxmlformats.org/officeDocument/2006/relationships/hyperlink" Target="http://css3generator.com" TargetMode="External"/><Relationship Id="rId8" Type="http://schemas.openxmlformats.org/officeDocument/2006/relationships/hyperlink" Target="http://www.colorzilla.com/gradient-editor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howtocenterincss.com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F4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верстка.png" id="87" name="Google Shape;87;p1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7841" y="1262831"/>
            <a:ext cx="2480700" cy="24807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>
            <p:ph type="title"/>
          </p:nvPr>
        </p:nvSpPr>
        <p:spPr>
          <a:xfrm>
            <a:off x="4045252" y="1472761"/>
            <a:ext cx="35361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2CA"/>
              </a:buClr>
              <a:buFont typeface="Arial"/>
              <a:buNone/>
            </a:pPr>
            <a:r>
              <a:rPr lang="en-US" sz="1600">
                <a:solidFill>
                  <a:srgbClr val="BDC2CA"/>
                </a:solidFill>
              </a:rPr>
              <a:t>Профессиональная вёрстка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4063111" y="1785398"/>
            <a:ext cx="32667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venir"/>
              <a:buNone/>
            </a:pPr>
            <a:r>
              <a:rPr b="1" i="0" lang="en-US" sz="20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Урок </a:t>
            </a:r>
            <a:r>
              <a:rPr b="1" lang="en-US" sz="2000">
                <a:solidFill>
                  <a:srgbClr val="4C5D6E"/>
                </a:solidFill>
              </a:rPr>
              <a:t>1</a:t>
            </a:r>
            <a:endParaRPr/>
          </a:p>
        </p:txBody>
      </p:sp>
      <p:sp>
        <p:nvSpPr>
          <p:cNvPr id="90" name="Google Shape;90;p18"/>
          <p:cNvSpPr/>
          <p:nvPr/>
        </p:nvSpPr>
        <p:spPr>
          <a:xfrm>
            <a:off x="4063100" y="2387775"/>
            <a:ext cx="4200900" cy="12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lang="en-US" sz="3600">
                <a:solidFill>
                  <a:srgbClr val="4C5D6E"/>
                </a:solidFill>
              </a:rPr>
              <a:t>Позиционирование элементов</a:t>
            </a:r>
            <a:r>
              <a:rPr b="0" i="0" lang="en-US" sz="40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static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1129000" y="1852425"/>
            <a:ext cx="32394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Значение по умолчанию, означает отсутствие позиционирования. Элементы отображаются один за другим в том порядке, в котором они определены в HTML-документе.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7"/>
          <p:cNvSpPr/>
          <p:nvPr/>
        </p:nvSpPr>
        <p:spPr>
          <a:xfrm>
            <a:off x="4636005" y="584200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relative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146" name="Google Shape;146;p27"/>
          <p:cNvSpPr/>
          <p:nvPr/>
        </p:nvSpPr>
        <p:spPr>
          <a:xfrm>
            <a:off x="4626300" y="1840000"/>
            <a:ext cx="3436800" cy="22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Относительно позиционированный элемент сдвигается со своего обычного места, а пространство, которое он занимал, не исчезает. При этом такой элемент может перекрывать другое содержимое на странице.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/>
          <p:nvPr/>
        </p:nvSpPr>
        <p:spPr>
          <a:xfrm>
            <a:off x="1124148" y="576014"/>
            <a:ext cx="34272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absolute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1129000" y="1852425"/>
            <a:ext cx="3496500" cy="22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Абсолютно позиционированный элемент полностью удаляется из потока документа и позиционируется относительно его блока-контейнера.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8"/>
          <p:cNvSpPr/>
          <p:nvPr/>
        </p:nvSpPr>
        <p:spPr>
          <a:xfrm>
            <a:off x="4766990" y="584200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fixed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154" name="Google Shape;154;p28"/>
          <p:cNvSpPr/>
          <p:nvPr/>
        </p:nvSpPr>
        <p:spPr>
          <a:xfrm>
            <a:off x="4864825" y="1840000"/>
            <a:ext cx="3427200" cy="22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Фиксирует элемент в нужном месте страницы. Блоком-контейнером фиксированного элемента является окно просмотра, при этом элемент полностью удаляется из потока документа.</a:t>
            </a:r>
            <a:endParaRPr sz="1600">
              <a:solidFill>
                <a:srgbClr val="2C2D30"/>
              </a:solidFill>
            </a:endParaRPr>
          </a:p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Open Sans"/>
              <a:buNone/>
            </a:pPr>
            <a:r>
              <a:t/>
            </a:r>
            <a:endParaRPr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/>
          <p:nvPr/>
        </p:nvSpPr>
        <p:spPr>
          <a:xfrm>
            <a:off x="1124148" y="576014"/>
            <a:ext cx="34272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initial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1129001" y="1852436"/>
            <a:ext cx="3306687" cy="2719575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Устанавливает значение свойства в значение по умолчанию.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t/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9"/>
          <p:cNvSpPr/>
          <p:nvPr/>
        </p:nvSpPr>
        <p:spPr>
          <a:xfrm>
            <a:off x="4561054" y="584200"/>
            <a:ext cx="3427202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inherit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4681569" y="1839999"/>
            <a:ext cx="3306687" cy="2719575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Наследует значение свойства от родительского элемента.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/>
          <p:nvPr/>
        </p:nvSpPr>
        <p:spPr>
          <a:xfrm>
            <a:off x="1136281" y="576014"/>
            <a:ext cx="68544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Свойства смещения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1142375" y="2036702"/>
            <a:ext cx="6859200" cy="16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Свойства описывают смещение относительно ближайшей стороны блока-контейнера. Задаются для элементов, для которых значение свойства position не равно static. Могут принимать положительные и отрицательные значения. Не наследуются.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Auto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174" name="Google Shape;174;p31"/>
          <p:cNvSpPr txBox="1"/>
          <p:nvPr>
            <p:ph idx="1" type="body"/>
          </p:nvPr>
        </p:nvSpPr>
        <p:spPr>
          <a:xfrm>
            <a:off x="1129000" y="1852427"/>
            <a:ext cx="3306600" cy="21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Значение по умолчанию. Вычисляемое значение свойства равно нулю.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t/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31"/>
          <p:cNvSpPr/>
          <p:nvPr/>
        </p:nvSpPr>
        <p:spPr>
          <a:xfrm>
            <a:off x="4645925" y="584200"/>
            <a:ext cx="334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%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176" name="Google Shape;176;p31"/>
          <p:cNvSpPr/>
          <p:nvPr/>
        </p:nvSpPr>
        <p:spPr>
          <a:xfrm>
            <a:off x="4681575" y="1840000"/>
            <a:ext cx="3306600" cy="21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Процентные значения вычисляются относительно высоты блока-контейнера для top и bottom и ширины блока-контейнера для right и left.</a:t>
            </a:r>
            <a:endParaRPr sz="1600">
              <a:solidFill>
                <a:srgbClr val="2C2D3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Initial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182" name="Google Shape;182;p32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Устанавливает значение свойства в значение по умолчанию.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t/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32"/>
          <p:cNvSpPr/>
          <p:nvPr/>
        </p:nvSpPr>
        <p:spPr>
          <a:xfrm>
            <a:off x="4645925" y="584200"/>
            <a:ext cx="334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inherit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184" name="Google Shape;184;p32"/>
          <p:cNvSpPr/>
          <p:nvPr/>
        </p:nvSpPr>
        <p:spPr>
          <a:xfrm>
            <a:off x="4681569" y="1839999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Наследует значение свойства от родительского элемента.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None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190" name="Google Shape;190;p33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Значение по умолчанию. Также отменяет любое перемещение для элемента из группы элементов, для которых уже установлено обтекание.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t/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3"/>
          <p:cNvSpPr/>
          <p:nvPr/>
        </p:nvSpPr>
        <p:spPr>
          <a:xfrm>
            <a:off x="4645925" y="584200"/>
            <a:ext cx="334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Left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192" name="Google Shape;192;p33"/>
          <p:cNvSpPr/>
          <p:nvPr/>
        </p:nvSpPr>
        <p:spPr>
          <a:xfrm>
            <a:off x="4681569" y="1839999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Элемент изымается из нормального потока элементов и позиционируется по левому краю блока-контейнера.</a:t>
            </a:r>
            <a:endParaRPr sz="1600">
              <a:solidFill>
                <a:srgbClr val="2C2D3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Right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198" name="Google Shape;198;p34"/>
          <p:cNvSpPr txBox="1"/>
          <p:nvPr>
            <p:ph idx="1" type="body"/>
          </p:nvPr>
        </p:nvSpPr>
        <p:spPr>
          <a:xfrm>
            <a:off x="1129000" y="1852431"/>
            <a:ext cx="330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Элемент позиционируется по правому краю блока-контейнера.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t/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5"/>
          <p:cNvSpPr/>
          <p:nvPr/>
        </p:nvSpPr>
        <p:spPr>
          <a:xfrm>
            <a:off x="1136281" y="576014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Отмена обтекания элементов 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204" name="Google Shape;204;p35"/>
          <p:cNvSpPr txBox="1"/>
          <p:nvPr>
            <p:ph idx="1" type="body"/>
          </p:nvPr>
        </p:nvSpPr>
        <p:spPr>
          <a:xfrm>
            <a:off x="1142375" y="2036700"/>
            <a:ext cx="6859200" cy="15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Свойство clear определяет, как будет располагаться элемент, идущий следом за плавающим элементом. Свойство отменяет обтекание с одной или обеих сторон элемента, установленное свойством float. 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Left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10" name="Google Shape;210;p36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32323"/>
                </a:solidFill>
                <a:latin typeface="Arial"/>
                <a:ea typeface="Arial"/>
                <a:cs typeface="Arial"/>
                <a:sym typeface="Arial"/>
              </a:rPr>
              <a:t>Отменяет обтекание по левой стороне, смещая элемент вниз. Правое обтекание остается в силе.</a:t>
            </a:r>
            <a:endParaRPr>
              <a:solidFill>
                <a:srgbClr val="2323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323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t/>
            </a:r>
            <a:endParaRPr>
              <a:solidFill>
                <a:srgbClr val="23232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6"/>
          <p:cNvSpPr/>
          <p:nvPr/>
        </p:nvSpPr>
        <p:spPr>
          <a:xfrm>
            <a:off x="4645925" y="584200"/>
            <a:ext cx="334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Right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212" name="Google Shape;212;p36"/>
          <p:cNvSpPr/>
          <p:nvPr/>
        </p:nvSpPr>
        <p:spPr>
          <a:xfrm>
            <a:off x="4681569" y="1839999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32323"/>
                </a:solidFill>
              </a:rPr>
              <a:t>Отменяет обтекание по правой стороне, смещая элемент вниз. Левое обтекание остается в силе.</a:t>
            </a:r>
            <a:endParaRPr sz="1600">
              <a:solidFill>
                <a:srgbClr val="23232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23232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232323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/>
          <p:nvPr/>
        </p:nvSpPr>
        <p:spPr>
          <a:xfrm>
            <a:off x="1142399" y="571450"/>
            <a:ext cx="6854402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План урока</a:t>
            </a:r>
            <a:endParaRPr/>
          </a:p>
        </p:txBody>
      </p:sp>
      <p:sp>
        <p:nvSpPr>
          <p:cNvPr id="96" name="Google Shape;96;p19"/>
          <p:cNvSpPr/>
          <p:nvPr/>
        </p:nvSpPr>
        <p:spPr>
          <a:xfrm>
            <a:off x="1142375" y="1594825"/>
            <a:ext cx="6854400" cy="28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-2667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2C2D30"/>
                </a:solidFill>
              </a:rPr>
              <a:t>Знакомство с курсом.</a:t>
            </a:r>
            <a:endParaRPr sz="2000">
              <a:solidFill>
                <a:srgbClr val="2C2D30"/>
              </a:solidFill>
            </a:endParaRPr>
          </a:p>
          <a:p>
            <a:pPr indent="-2667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2C2D30"/>
                </a:solidFill>
              </a:rPr>
              <a:t>Позиционирование элементов.</a:t>
            </a:r>
            <a:endParaRPr sz="2000">
              <a:solidFill>
                <a:srgbClr val="2C2D30"/>
              </a:solidFill>
            </a:endParaRPr>
          </a:p>
          <a:p>
            <a:pPr indent="-2667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2C2D30"/>
                </a:solidFill>
              </a:rPr>
              <a:t>Популярные генераторы.</a:t>
            </a:r>
            <a:endParaRPr sz="2000">
              <a:solidFill>
                <a:srgbClr val="2C2D30"/>
              </a:solidFill>
            </a:endParaRPr>
          </a:p>
          <a:p>
            <a:pPr indent="-266700" lvl="0" marL="4318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2C2D30"/>
                </a:solidFill>
              </a:rPr>
              <a:t>Практика (создание макета страницы сайта).</a:t>
            </a:r>
            <a:endParaRPr sz="2000">
              <a:solidFill>
                <a:srgbClr val="2C2D3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7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Both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18" name="Google Shape;218;p37"/>
          <p:cNvSpPr txBox="1"/>
          <p:nvPr>
            <p:ph idx="1" type="body"/>
          </p:nvPr>
        </p:nvSpPr>
        <p:spPr>
          <a:xfrm>
            <a:off x="1129000" y="1852427"/>
            <a:ext cx="3306600" cy="21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Значение по умолчанию. Также отменяет очистку обтекания, установленного для элементов одной группы.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7"/>
          <p:cNvSpPr/>
          <p:nvPr/>
        </p:nvSpPr>
        <p:spPr>
          <a:xfrm>
            <a:off x="4645925" y="584200"/>
            <a:ext cx="334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None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220" name="Google Shape;220;p37"/>
          <p:cNvSpPr/>
          <p:nvPr/>
        </p:nvSpPr>
        <p:spPr>
          <a:xfrm>
            <a:off x="4681575" y="1840000"/>
            <a:ext cx="3306600" cy="21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Отменяет действие свойства clear, при этом обтекание элемента происходит, как задано с помощью свойства float или других настроек.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/>
          <p:nvPr/>
        </p:nvSpPr>
        <p:spPr>
          <a:xfrm>
            <a:off x="1124148" y="576014"/>
            <a:ext cx="342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initial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/>
          </a:p>
        </p:txBody>
      </p:sp>
      <p:sp>
        <p:nvSpPr>
          <p:cNvPr id="226" name="Google Shape;226;p38"/>
          <p:cNvSpPr txBox="1"/>
          <p:nvPr>
            <p:ph idx="1" type="body"/>
          </p:nvPr>
        </p:nvSpPr>
        <p:spPr>
          <a:xfrm>
            <a:off x="1129001" y="1852436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venir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Устанавливает значение свойства в значение по умолчанию.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8"/>
          <p:cNvSpPr/>
          <p:nvPr/>
        </p:nvSpPr>
        <p:spPr>
          <a:xfrm>
            <a:off x="4645925" y="584200"/>
            <a:ext cx="334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3200">
                <a:solidFill>
                  <a:srgbClr val="4C5D6E"/>
                </a:solidFill>
              </a:rPr>
              <a:t>inherit</a:t>
            </a: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228" name="Google Shape;228;p38"/>
          <p:cNvSpPr/>
          <p:nvPr/>
        </p:nvSpPr>
        <p:spPr>
          <a:xfrm>
            <a:off x="4681569" y="1839999"/>
            <a:ext cx="33066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Наследует значение свойства от родительского элемента.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/>
          <p:nvPr/>
        </p:nvSpPr>
        <p:spPr>
          <a:xfrm>
            <a:off x="1142399" y="571450"/>
            <a:ext cx="68544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7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F3F7F5"/>
                </a:solidFill>
              </a:rPr>
              <a:t>CSS3 Генераторы</a:t>
            </a:r>
            <a:endParaRPr sz="3200">
              <a:solidFill>
                <a:srgbClr val="F3F7F5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/>
          <p:nvPr/>
        </p:nvSpPr>
        <p:spPr>
          <a:xfrm>
            <a:off x="1136281" y="576014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7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Как можно ускорить написание стилей CSS3?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239" name="Google Shape;239;p40"/>
          <p:cNvSpPr txBox="1"/>
          <p:nvPr>
            <p:ph idx="1" type="body"/>
          </p:nvPr>
        </p:nvSpPr>
        <p:spPr>
          <a:xfrm>
            <a:off x="1142375" y="2036700"/>
            <a:ext cx="6859200" cy="20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Онлайн-сервисы CSS упрощают процесс веб-разработки. С их помощью вы можете получить готовый кроссбраузерный код для различных элементов интерфейса, протестировать, как выглядит сайт на экранах мобильных устройств, подобрать цветовую палитру для сайта и многое другое.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1"/>
          <p:cNvSpPr txBox="1"/>
          <p:nvPr>
            <p:ph type="title"/>
          </p:nvPr>
        </p:nvSpPr>
        <p:spPr>
          <a:xfrm>
            <a:off x="4815788" y="1336312"/>
            <a:ext cx="3179259" cy="266375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 u="sng">
                <a:solidFill>
                  <a:srgbClr val="38A3D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http://css3.me</a:t>
            </a:r>
            <a:endParaRPr sz="3200">
              <a:solidFill>
                <a:srgbClr val="38A3D5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rgbClr val="2C2D30"/>
              </a:buClr>
              <a:buSzPts val="1600"/>
              <a:buChar char="●"/>
            </a:pPr>
            <a:r>
              <a:rPr lang="en-US" sz="1600">
                <a:solidFill>
                  <a:srgbClr val="2C2D30"/>
                </a:solidFill>
              </a:rPr>
              <a:t>Рассчитать скругления.</a:t>
            </a:r>
            <a:endParaRPr sz="1600">
              <a:solidFill>
                <a:srgbClr val="2C2D3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Char char="●"/>
            </a:pPr>
            <a:r>
              <a:rPr lang="en-US" sz="1600">
                <a:solidFill>
                  <a:srgbClr val="2C2D30"/>
                </a:solidFill>
              </a:rPr>
              <a:t>Тени для блоко</a:t>
            </a:r>
            <a:r>
              <a:rPr lang="en-US" sz="1600">
                <a:solidFill>
                  <a:srgbClr val="2C2D30"/>
                </a:solidFill>
              </a:rPr>
              <a:t>в.</a:t>
            </a:r>
            <a:endParaRPr sz="1600">
              <a:solidFill>
                <a:srgbClr val="2C2D3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Char char="●"/>
            </a:pPr>
            <a:r>
              <a:rPr lang="en-US" sz="1600">
                <a:solidFill>
                  <a:srgbClr val="2C2D30"/>
                </a:solidFill>
              </a:rPr>
              <a:t>Градиент цвета.</a:t>
            </a:r>
            <a:endParaRPr sz="1600">
              <a:solidFill>
                <a:srgbClr val="2C2D3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Char char="●"/>
            </a:pPr>
            <a:r>
              <a:rPr lang="en-US" sz="1600">
                <a:solidFill>
                  <a:srgbClr val="2C2D30"/>
                </a:solidFill>
              </a:rPr>
              <a:t>Размытие.</a:t>
            </a:r>
            <a:endParaRPr sz="3200">
              <a:solidFill>
                <a:srgbClr val="2C2D30"/>
              </a:solidFill>
            </a:endParaRPr>
          </a:p>
        </p:txBody>
      </p:sp>
      <p:pic>
        <p:nvPicPr>
          <p:cNvPr descr="Background111.png" id="245" name="Google Shape;245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6281" y="1426352"/>
            <a:ext cx="3435722" cy="229069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Снимок экрана 2016-12-11 в 21.17.32.png" id="246" name="Google Shape;246;p41"/>
          <p:cNvPicPr preferRelativeResize="0"/>
          <p:nvPr/>
        </p:nvPicPr>
        <p:blipFill rotWithShape="1">
          <a:blip r:embed="rId5">
            <a:alphaModFix/>
          </a:blip>
          <a:srcRect b="0" l="3798" r="3788" t="0"/>
          <a:stretch/>
        </p:blipFill>
        <p:spPr>
          <a:xfrm>
            <a:off x="507672" y="1237128"/>
            <a:ext cx="4149600" cy="276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2"/>
          <p:cNvSpPr/>
          <p:nvPr/>
        </p:nvSpPr>
        <p:spPr>
          <a:xfrm>
            <a:off x="1136281" y="576014"/>
            <a:ext cx="6854401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7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Всё и сразу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252" name="Google Shape;252;p42"/>
          <p:cNvSpPr txBox="1"/>
          <p:nvPr>
            <p:ph idx="1" type="body"/>
          </p:nvPr>
        </p:nvSpPr>
        <p:spPr>
          <a:xfrm>
            <a:off x="1133850" y="2036700"/>
            <a:ext cx="6859200" cy="18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-2794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Arial"/>
              <a:buChar char="•"/>
            </a:pPr>
            <a:r>
              <a:rPr lang="en-US" u="sng">
                <a:solidFill>
                  <a:srgbClr val="34A5DA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http://www.css3maker.com</a:t>
            </a:r>
            <a:r>
              <a:rPr lang="en-US" u="sng">
                <a:solidFill>
                  <a:srgbClr val="34A5DA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.</a:t>
            </a:r>
            <a:endParaRPr u="sng">
              <a:solidFill>
                <a:srgbClr val="34A5DA"/>
              </a:solidFill>
              <a:latin typeface="Arial"/>
              <a:ea typeface="Arial"/>
              <a:cs typeface="Arial"/>
              <a:sym typeface="Arial"/>
              <a:hlinkClick r:id="rId5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-2794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Arial"/>
              <a:buChar char="•"/>
            </a:pPr>
            <a:r>
              <a:rPr lang="en-US" u="sng">
                <a:solidFill>
                  <a:srgbClr val="34A5DA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http://webcodetools.com</a:t>
            </a:r>
            <a:r>
              <a:rPr lang="en-US">
                <a:solidFill>
                  <a:srgbClr val="34A5DA"/>
                </a:solidFill>
                <a:latin typeface="Arial"/>
                <a:ea typeface="Arial"/>
                <a:cs typeface="Arial"/>
                <a:sym typeface="Arial"/>
              </a:rPr>
              <a:t>/.</a:t>
            </a:r>
            <a:endParaRPr>
              <a:solidFill>
                <a:srgbClr val="34A5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94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Arial"/>
              <a:buChar char="•"/>
            </a:pPr>
            <a:r>
              <a:rPr lang="en-US" u="sng">
                <a:solidFill>
                  <a:srgbClr val="34A5DA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http://css3generator.com</a:t>
            </a:r>
            <a:r>
              <a:rPr lang="en-US">
                <a:solidFill>
                  <a:srgbClr val="34A5DA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-US">
                <a:solidFill>
                  <a:srgbClr val="232323"/>
                </a:solidFill>
                <a:latin typeface="Arial"/>
                <a:ea typeface="Arial"/>
                <a:cs typeface="Arial"/>
                <a:sym typeface="Arial"/>
              </a:rPr>
              <a:t> (самые важные).</a:t>
            </a:r>
            <a:endParaRPr>
              <a:solidFill>
                <a:srgbClr val="2323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94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Arial"/>
              <a:buChar char="•"/>
            </a:pPr>
            <a:r>
              <a:rPr lang="en-US" u="sng">
                <a:solidFill>
                  <a:srgbClr val="34A5DA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http://www.colorzilla.com/gradient-editor/</a:t>
            </a:r>
            <a:r>
              <a:rPr lang="en-US">
                <a:solidFill>
                  <a:srgbClr val="232323"/>
                </a:solidFill>
                <a:latin typeface="Arial"/>
                <a:ea typeface="Arial"/>
                <a:cs typeface="Arial"/>
                <a:sym typeface="Arial"/>
              </a:rPr>
              <a:t> (работа с цветом).</a:t>
            </a:r>
            <a:endParaRPr>
              <a:solidFill>
                <a:srgbClr val="23232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94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Arial"/>
              <a:buChar char="•"/>
            </a:pPr>
            <a:r>
              <a:rPr lang="en-US" u="sng">
                <a:solidFill>
                  <a:srgbClr val="34A5DA"/>
                </a:solidFill>
                <a:latin typeface="Arial"/>
                <a:ea typeface="Arial"/>
                <a:cs typeface="Arial"/>
                <a:sym typeface="Arial"/>
              </a:rPr>
              <a:t>http://tridiv.</a:t>
            </a:r>
            <a:r>
              <a:rPr lang="en-US" u="sng">
                <a:solidFill>
                  <a:srgbClr val="34A5DA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http://tridiv.com/</a:t>
            </a:r>
            <a:r>
              <a:rPr lang="en-US">
                <a:solidFill>
                  <a:srgbClr val="232323"/>
                </a:solidFill>
                <a:latin typeface="Arial"/>
                <a:ea typeface="Arial"/>
                <a:cs typeface="Arial"/>
                <a:sym typeface="Arial"/>
              </a:rPr>
              <a:t> (создание 3D моделей.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3"/>
          <p:cNvSpPr/>
          <p:nvPr/>
        </p:nvSpPr>
        <p:spPr>
          <a:xfrm>
            <a:off x="1136281" y="576014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7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 u="sng">
                <a:solidFill>
                  <a:srgbClr val="34A5DA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http://howtocenterincss.com/</a:t>
            </a:r>
            <a:endParaRPr sz="3200">
              <a:solidFill>
                <a:srgbClr val="34A5DA"/>
              </a:solidFill>
            </a:endParaRPr>
          </a:p>
        </p:txBody>
      </p:sp>
      <p:sp>
        <p:nvSpPr>
          <p:cNvPr id="258" name="Google Shape;258;p43"/>
          <p:cNvSpPr txBox="1"/>
          <p:nvPr>
            <p:ph idx="1" type="body"/>
          </p:nvPr>
        </p:nvSpPr>
        <p:spPr>
          <a:xfrm>
            <a:off x="1142375" y="2036700"/>
            <a:ext cx="6859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Одна из самых сложных задач в позиционировании блоков – центрирование. Данный сервис помогает решить ее: выставляя нужные параметры, можно легко отцентрировать блок.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C5D6E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/>
          <p:nvPr/>
        </p:nvSpPr>
        <p:spPr>
          <a:xfrm>
            <a:off x="1142399" y="571450"/>
            <a:ext cx="68544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7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F3F7F5"/>
                </a:solidFill>
              </a:rPr>
              <a:t>Практическое задание</a:t>
            </a:r>
            <a:endParaRPr sz="3200">
              <a:solidFill>
                <a:srgbClr val="F3F7F5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/>
          <p:nvPr/>
        </p:nvSpPr>
        <p:spPr>
          <a:xfrm>
            <a:off x="1136281" y="576014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7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Практическое задание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269" name="Google Shape;269;p45"/>
          <p:cNvSpPr txBox="1"/>
          <p:nvPr>
            <p:ph idx="1" type="body"/>
          </p:nvPr>
        </p:nvSpPr>
        <p:spPr>
          <a:xfrm>
            <a:off x="1142375" y="2036700"/>
            <a:ext cx="6859200" cy="20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-335279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680"/>
              <a:buFont typeface="Arial"/>
              <a:buAutoNum type="arabicPeriod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Ознакомиться с макетами интернет-магазина, прикрепленного к данному уроку.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279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680"/>
              <a:buFont typeface="Arial"/>
              <a:buAutoNum type="arabicPeriod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Создать главную страницу нашего интернет-магазина (1_index.psd).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/>
          <p:nvPr/>
        </p:nvSpPr>
        <p:spPr>
          <a:xfrm>
            <a:off x="1136281" y="576014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7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Практическое задание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275" name="Google Shape;275;p46"/>
          <p:cNvSpPr txBox="1"/>
          <p:nvPr>
            <p:ph idx="1" type="body"/>
          </p:nvPr>
        </p:nvSpPr>
        <p:spPr>
          <a:xfrm>
            <a:off x="1142375" y="2036700"/>
            <a:ext cx="6859200" cy="20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-335279" lvl="0" marL="457200" rtl="0" algn="l"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680"/>
              <a:buFont typeface="Arial"/>
              <a:buAutoNum type="arabicPeriod" startAt="3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* У учеников разное количество времени и возможностей, а верстка занимает большую часть свободного времени. Поэтому, если справились с главной страницей, можно приступать к созданию страницы товара каталога.</a:t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1142400" y="1242725"/>
            <a:ext cx="6224100" cy="12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1" lang="en-US" sz="3200">
                <a:solidFill>
                  <a:srgbClr val="F3F7F5"/>
                </a:solidFill>
              </a:rPr>
              <a:t>GeekUniversity</a:t>
            </a:r>
            <a:endParaRPr b="1" sz="3200">
              <a:solidFill>
                <a:srgbClr val="F3F7F5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7"/>
          <p:cNvSpPr txBox="1"/>
          <p:nvPr>
            <p:ph type="title"/>
          </p:nvPr>
        </p:nvSpPr>
        <p:spPr>
          <a:xfrm>
            <a:off x="1142399" y="571500"/>
            <a:ext cx="6856801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b="0" i="0" lang="en-US" sz="3200" u="none" cap="none" strike="noStrike">
                <a:solidFill>
                  <a:srgbClr val="F3F7F5"/>
                </a:solidFill>
                <a:latin typeface="Arial"/>
                <a:ea typeface="Arial"/>
                <a:cs typeface="Arial"/>
                <a:sym typeface="Arial"/>
              </a:rPr>
              <a:t>Вопросы участников ...</a:t>
            </a:r>
            <a:endParaRPr>
              <a:solidFill>
                <a:srgbClr val="F3F7F5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/>
          <p:nvPr/>
        </p:nvSpPr>
        <p:spPr>
          <a:xfrm>
            <a:off x="1142401" y="571450"/>
            <a:ext cx="6831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GeekUniversity</a:t>
            </a:r>
            <a:endParaRPr sz="3200">
              <a:solidFill>
                <a:srgbClr val="4C5D6E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Факультет веб-разработки</a:t>
            </a:r>
            <a:endParaRPr/>
          </a:p>
        </p:txBody>
      </p:sp>
      <p:sp>
        <p:nvSpPr>
          <p:cNvPr id="107" name="Google Shape;107;p21"/>
          <p:cNvSpPr/>
          <p:nvPr/>
        </p:nvSpPr>
        <p:spPr>
          <a:xfrm>
            <a:off x="1142375" y="1781250"/>
            <a:ext cx="6831600" cy="24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1 год.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Online-обучение.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На выходе: Middle-разработчик.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/>
          <p:nvPr/>
        </p:nvSpPr>
        <p:spPr>
          <a:xfrm>
            <a:off x="1142401" y="571450"/>
            <a:ext cx="6831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Чему мы научимся на подготовительных курсах?</a:t>
            </a: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1142375" y="1781250"/>
            <a:ext cx="6831600" cy="24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Узнаем основы HTML, CSS, JS, PHP.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Научимся применять данные технологии.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Создадим интернет-магазин.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/>
          <p:nvPr/>
        </p:nvSpPr>
        <p:spPr>
          <a:xfrm>
            <a:off x="1142401" y="571450"/>
            <a:ext cx="6831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Как проходит обучение?</a:t>
            </a:r>
            <a:endParaRPr/>
          </a:p>
        </p:txBody>
      </p:sp>
      <p:sp>
        <p:nvSpPr>
          <p:cNvPr id="119" name="Google Shape;119;p23"/>
          <p:cNvSpPr/>
          <p:nvPr/>
        </p:nvSpPr>
        <p:spPr>
          <a:xfrm>
            <a:off x="1142375" y="1781250"/>
            <a:ext cx="6831600" cy="24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2</a:t>
            </a:r>
            <a:r>
              <a:rPr lang="en-US" sz="1600">
                <a:solidFill>
                  <a:srgbClr val="2C2D30"/>
                </a:solidFill>
              </a:rPr>
              <a:t> дня в неделю.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Онлайн.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Видеозаписи.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Методические материалы.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Наставник.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/>
          <p:nvPr/>
        </p:nvSpPr>
        <p:spPr>
          <a:xfrm>
            <a:off x="1142401" y="571450"/>
            <a:ext cx="6831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GeekUniversity</a:t>
            </a:r>
            <a:endParaRPr/>
          </a:p>
        </p:txBody>
      </p:sp>
      <p:sp>
        <p:nvSpPr>
          <p:cNvPr id="125" name="Google Shape;125;p24"/>
          <p:cNvSpPr/>
          <p:nvPr/>
        </p:nvSpPr>
        <p:spPr>
          <a:xfrm>
            <a:off x="1142375" y="1781250"/>
            <a:ext cx="3662700" cy="26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HTML/CSS.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Javascript.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PHP.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Практика командной разработки.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Компьютерные сети.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Видеокурс от резюме до испытательного срока.</a:t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126" name="Google Shape;126;p24"/>
          <p:cNvSpPr/>
          <p:nvPr/>
        </p:nvSpPr>
        <p:spPr>
          <a:xfrm>
            <a:off x="4767125" y="1781250"/>
            <a:ext cx="3662700" cy="24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Операционные системы.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Алгоритмы и структуры данных.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Базы данных.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Курсовая работа.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Yii2 framework. Уровень 1.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Yii2 framework. Уровень 2.</a:t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/>
          <p:nvPr/>
        </p:nvSpPr>
        <p:spPr>
          <a:xfrm>
            <a:off x="1142401" y="571450"/>
            <a:ext cx="6831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GeekUniversity</a:t>
            </a:r>
            <a:endParaRPr/>
          </a:p>
        </p:txBody>
      </p:sp>
      <p:sp>
        <p:nvSpPr>
          <p:cNvPr id="132" name="Google Shape;132;p25"/>
          <p:cNvSpPr/>
          <p:nvPr/>
        </p:nvSpPr>
        <p:spPr>
          <a:xfrm>
            <a:off x="1142375" y="1781250"/>
            <a:ext cx="3662700" cy="26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413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ReactJS.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Архитектуры и шаблоны проектирования.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Командная работа над Highload-проектом.</a:t>
            </a:r>
            <a:endParaRPr sz="1600"/>
          </a:p>
        </p:txBody>
      </p:sp>
      <p:sp>
        <p:nvSpPr>
          <p:cNvPr id="133" name="Google Shape;133;p25"/>
          <p:cNvSpPr/>
          <p:nvPr/>
        </p:nvSpPr>
        <p:spPr>
          <a:xfrm>
            <a:off x="4767125" y="1781250"/>
            <a:ext cx="3662700" cy="24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Командная работа над Open Source-проектом.</a:t>
            </a:r>
            <a:endParaRPr sz="1600">
              <a:solidFill>
                <a:srgbClr val="2C2D30"/>
              </a:solidFill>
            </a:endParaRPr>
          </a:p>
          <a:p>
            <a:pPr indent="-2413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lang="en-US" sz="1600">
                <a:solidFill>
                  <a:srgbClr val="2C2D30"/>
                </a:solidFill>
              </a:rPr>
              <a:t>Подготовка к собеседованию на Middle-разработчика.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/>
          <p:nvPr/>
        </p:nvSpPr>
        <p:spPr>
          <a:xfrm>
            <a:off x="1122049" y="571450"/>
            <a:ext cx="68544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3F7F5"/>
                </a:solidFill>
              </a:rPr>
              <a:t>Позиционирование элементов</a:t>
            </a:r>
            <a:endParaRPr sz="3200">
              <a:solidFill>
                <a:srgbClr val="F3F7F5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